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9" r:id="rId4"/>
    <p:sldId id="261" r:id="rId5"/>
    <p:sldId id="262" r:id="rId6"/>
    <p:sldId id="265" r:id="rId7"/>
    <p:sldId id="266" r:id="rId8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CF7CDC-9956-4D49-BCA2-BDF11A6DDFC8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A53367-0DDD-4045-B34D-CBBC381F9ED8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7440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3D1B-2980-4AFC-8D8B-04C249A447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A08427-3F39-4A28-89CC-C37E6415F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9EB79-800F-485B-AF76-D6F1DC535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48D10-C407-4FC3-9997-5DB8F19D6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09ED1-D765-40FC-B1B7-6F18E2FB2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08511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37C8C-74CD-443E-8188-3B1A7447B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936913-50EA-41EC-A80E-83F71D8A7F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36750-843F-458A-B699-5AF044716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81C5A-91BA-4BEA-BAF4-96EEA9360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A7AF1-6D3B-4128-A8C9-E5A40FC9D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45471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7CAB32-0D68-4B8F-8743-7AC7748C93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34A3F6-763E-41D9-9B40-916A84E45E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28F8F-4006-4918-BF87-21F82C1A0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7DEA3-4558-4C09-A2E0-7B1D6706E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43305-51E3-4C41-8817-C185281C1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70509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6A851-5FF3-4113-8AB1-CB667932B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2DCD8-EF69-4B4E-90D8-41038B1B1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E34C1-DC13-49B5-A677-6892C42A3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559D9-2AA7-404A-86CB-FC35029EC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869047-22B8-411D-8A6F-50640540C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61604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59E1-3205-4162-B362-CB9E14BA5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F790C-DAA8-4AD5-8ED2-63A83EEA1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8BFC3-A148-49F9-A5AE-199BA2E07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6C252-EFFA-4456-B0FC-12C603473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668B4-4B31-4D0D-816D-3E5C431D8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92770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5F936-ED41-4E3C-9931-FDB0AF2FE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A29E1-20FF-466F-A415-03993F653E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61398-2A9C-44EF-8844-C5F6A880C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D4D629-33BE-4F9B-8F81-EEC598587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C7AF3-4E13-4A66-8D96-0EC5BDA22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6AC21-30FB-4A81-BF61-96FEE27C7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3233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8F646-1F02-4647-9683-73CC87449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E0C80-9162-4A49-9EBD-F1F8DDF4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72E79-794F-4FAD-AF6D-E39707DF5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652021-988F-488C-BAFF-D07A3ABEB3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B6EA00-8E68-4984-85FE-9D09503C1F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69607D-6714-449D-A760-575319C6C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A5D13E-9D5C-4172-9CDD-153AE1E23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173475-D0DF-403A-823F-4E93D7D29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73295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8F083-6AB1-43EC-B883-5A6D67B1C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1A42A9-0E40-4D4C-B7CC-D2D9D3B72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72BECC-D893-4733-B4FA-ADC2D8B1D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F0018E-CC70-4BB2-83B9-547DF55E7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58539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B86CF-2894-46FD-B011-4C5D8B9C7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2CDA5E-7189-461B-8B16-5D0BC5C06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C5FF8-659A-414C-9371-193138C3F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1505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0C0BC-8C86-4C8B-9944-3FB5A380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1B655-B3AF-4494-A16D-A8B384183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8D5B1-AEBF-452B-8C00-11206C365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F50292-DF7F-41B2-A4F5-DFF1C868B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63800B-9A69-4F4D-BF33-370E53EDA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481321-CC92-4A7A-A842-4830B6A73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81803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FA2D4-51AA-4C9F-A721-F5417ED33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ECBA18-3452-4F32-BD9E-2D7BEB6085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0BCBF-6DEB-4D88-81E2-47760F4504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696EF9-2C87-4A16-882C-1617B779E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2CB4DB-EE92-4E93-91AA-211109BFC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D98A31-81F6-4B30-8445-3594748D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19189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9ACF93-F708-4C0C-8D4B-C5699DF53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4A08C-7150-4F69-81B0-29B27E077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2E934-8E1B-4C6A-9866-6E2AC2B35D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9257B-F5DE-4D04-971B-BD5C825985DD}" type="datetimeFigureOut">
              <a:rPr lang="el-GR" smtClean="0"/>
              <a:t>3/10/2021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C64CA-2D20-45A2-9991-A5E5ABDA1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066F8-B531-4F19-9119-8B0557D98C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116B2-EA49-4BFD-B5F2-DF057863C5D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43561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2.mp4"/><Relationship Id="rId7" Type="http://schemas.openxmlformats.org/officeDocument/2006/relationships/image" Target="../media/image10.svg"/><Relationship Id="rId12" Type="http://schemas.openxmlformats.org/officeDocument/2006/relationships/image" Target="../media/image15.g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13.png"/><Relationship Id="rId4" Type="http://schemas.openxmlformats.org/officeDocument/2006/relationships/video" Target="../media/media2.mp4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DB857C-1431-454F-B146-5411C7252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730F2E-A730-4499-945E-1B1EB0E91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977195"/>
            <a:ext cx="3852041" cy="1088791"/>
          </a:xfrm>
          <a:solidFill>
            <a:schemeClr val="bg1"/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ILLUMINAT</a:t>
            </a:r>
            <a:r>
              <a:rPr lang="en-US" sz="6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3D</a:t>
            </a:r>
            <a:endParaRPr lang="el-GR" sz="6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03C30A-E2F3-451D-9002-33A5B311B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72585" y="5216042"/>
            <a:ext cx="3350912" cy="683284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r>
              <a:rPr lang="en-US" sz="20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NASA’S SPACE APPS CHALLENGE</a:t>
            </a:r>
          </a:p>
          <a:p>
            <a:r>
              <a:rPr lang="en-US" sz="20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2021|THESSALONIKI</a:t>
            </a:r>
            <a:endParaRPr lang="el-GR" sz="20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BB15877E-67FC-46F8-B25B-B40A01FF0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90" y="3433850"/>
            <a:ext cx="3053918" cy="305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3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68F7B7-7335-4298-87A2-9291C0A744B4}"/>
              </a:ext>
            </a:extLst>
          </p:cNvPr>
          <p:cNvSpPr txBox="1"/>
          <p:nvPr/>
        </p:nvSpPr>
        <p:spPr>
          <a:xfrm>
            <a:off x="663604" y="547864"/>
            <a:ext cx="19086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</a:rPr>
              <a:t>Our</a:t>
            </a:r>
            <a:r>
              <a:rPr lang="en-US" sz="4400" dirty="0">
                <a:latin typeface="Agency FB" panose="020B0503020202020204" pitchFamily="34" charset="0"/>
              </a:rPr>
              <a:t> </a:t>
            </a:r>
            <a:r>
              <a:rPr lang="en-US" sz="4400" dirty="0">
                <a:solidFill>
                  <a:srgbClr val="FFC000"/>
                </a:solidFill>
                <a:latin typeface="Agency FB" panose="020B0503020202020204" pitchFamily="34" charset="0"/>
              </a:rPr>
              <a:t>Team </a:t>
            </a:r>
            <a:endParaRPr lang="el-GR" sz="4400" dirty="0">
              <a:solidFill>
                <a:srgbClr val="FFC000"/>
              </a:solidFill>
            </a:endParaRPr>
          </a:p>
        </p:txBody>
      </p:sp>
      <p:pic>
        <p:nvPicPr>
          <p:cNvPr id="4" name="Graphic 3" descr="Cheers with solid fill">
            <a:extLst>
              <a:ext uri="{FF2B5EF4-FFF2-40B4-BE49-F238E27FC236}">
                <a16:creationId xmlns:a16="http://schemas.microsoft.com/office/drawing/2014/main" id="{0B545731-89FE-4460-8BC9-C7FD50E15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63116" y="697677"/>
            <a:ext cx="571500" cy="571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21BD6D-48F7-4E00-A403-3C0A50A76986}"/>
              </a:ext>
            </a:extLst>
          </p:cNvPr>
          <p:cNvSpPr txBox="1"/>
          <p:nvPr/>
        </p:nvSpPr>
        <p:spPr>
          <a:xfrm>
            <a:off x="424581" y="3865152"/>
            <a:ext cx="26100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2">
                    <a:lumMod val="25000"/>
                  </a:schemeClr>
                </a:solidFill>
                <a:latin typeface="Agency FB" panose="020B0503020202020204" pitchFamily="34" charset="0"/>
              </a:rPr>
              <a:t>The</a:t>
            </a:r>
            <a:r>
              <a:rPr lang="en-US" sz="4400" dirty="0">
                <a:latin typeface="Agency FB" panose="020B0503020202020204" pitchFamily="34" charset="0"/>
              </a:rPr>
              <a:t> </a:t>
            </a:r>
            <a:r>
              <a:rPr lang="en-US" sz="4400" dirty="0">
                <a:solidFill>
                  <a:srgbClr val="FFC000"/>
                </a:solidFill>
                <a:latin typeface="Agency FB" panose="020B0503020202020204" pitchFamily="34" charset="0"/>
              </a:rPr>
              <a:t>Challenge</a:t>
            </a:r>
            <a:endParaRPr lang="el-GR" sz="4400" dirty="0">
              <a:solidFill>
                <a:srgbClr val="FFC000"/>
              </a:solidFill>
            </a:endParaRPr>
          </a:p>
        </p:txBody>
      </p:sp>
      <p:pic>
        <p:nvPicPr>
          <p:cNvPr id="7" name="Graphic 6" descr="Gears with solid fill">
            <a:extLst>
              <a:ext uri="{FF2B5EF4-FFF2-40B4-BE49-F238E27FC236}">
                <a16:creationId xmlns:a16="http://schemas.microsoft.com/office/drawing/2014/main" id="{04597DD5-2EB3-4701-A630-DDE6998ED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4577" y="3978758"/>
            <a:ext cx="571501" cy="5715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5B2591-DC25-4C0E-B570-BD6A202AEC7D}"/>
              </a:ext>
            </a:extLst>
          </p:cNvPr>
          <p:cNvSpPr txBox="1"/>
          <p:nvPr/>
        </p:nvSpPr>
        <p:spPr>
          <a:xfrm>
            <a:off x="424581" y="1433213"/>
            <a:ext cx="449210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Maria Doli</a:t>
            </a:r>
            <a:r>
              <a:rPr lang="en-US" sz="1600" dirty="0">
                <a:solidFill>
                  <a:srgbClr val="FFC000"/>
                </a:solidFill>
              </a:rPr>
              <a:t>|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Department of Physics, AUTh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Manolis Eleftheriadis</a:t>
            </a:r>
            <a:r>
              <a:rPr lang="en-US" sz="1600" dirty="0">
                <a:solidFill>
                  <a:srgbClr val="FFC000"/>
                </a:solidFill>
              </a:rPr>
              <a:t>|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Department of Informatics, AUTh</a:t>
            </a:r>
            <a:endParaRPr lang="el-G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Dimitris Komitis</a:t>
            </a:r>
            <a:r>
              <a:rPr lang="en-US" sz="1600" dirty="0">
                <a:solidFill>
                  <a:srgbClr val="FFC000"/>
                </a:solidFill>
              </a:rPr>
              <a:t>|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Department of Physics, AUTh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Ioannis Liodis</a:t>
            </a:r>
            <a:r>
              <a:rPr lang="en-US" sz="1600" dirty="0">
                <a:solidFill>
                  <a:srgbClr val="FFC000"/>
                </a:solidFill>
              </a:rPr>
              <a:t>|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Department of Physics, AUTh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Konstadina Noula</a:t>
            </a:r>
            <a:r>
              <a:rPr lang="en-US" sz="1600" dirty="0">
                <a:solidFill>
                  <a:srgbClr val="FFC000"/>
                </a:solidFill>
              </a:rPr>
              <a:t>|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Department of Physics, AUTh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Eirini Rodiou</a:t>
            </a:r>
            <a:r>
              <a:rPr lang="en-US" sz="1600" dirty="0">
                <a:solidFill>
                  <a:srgbClr val="FFC000"/>
                </a:solidFill>
              </a:rPr>
              <a:t>|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Department of Physics</a:t>
            </a:r>
            <a:r>
              <a:rPr lang="el-G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AUTh</a:t>
            </a:r>
            <a:endParaRPr lang="el-GR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F6951A-93AD-442F-9589-DCED78818E78}"/>
              </a:ext>
            </a:extLst>
          </p:cNvPr>
          <p:cNvSpPr txBox="1"/>
          <p:nvPr/>
        </p:nvSpPr>
        <p:spPr>
          <a:xfrm>
            <a:off x="417890" y="4880062"/>
            <a:ext cx="348744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cap="all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</a:rPr>
              <a:t>WHEN LIGHT CURVES THROW US CURVE BALLS</a:t>
            </a:r>
          </a:p>
          <a:p>
            <a:endParaRPr lang="el-GR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77D3D66-9C9F-44CF-A2C6-B64053267CDB}"/>
              </a:ext>
            </a:extLst>
          </p:cNvPr>
          <p:cNvGrpSpPr/>
          <p:nvPr/>
        </p:nvGrpSpPr>
        <p:grpSpPr>
          <a:xfrm>
            <a:off x="7323035" y="544701"/>
            <a:ext cx="2956265" cy="823447"/>
            <a:chOff x="736846" y="602942"/>
            <a:chExt cx="2956265" cy="82344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C0E039E-525A-4DA8-B96D-E7A972FF8B21}"/>
                </a:ext>
              </a:extLst>
            </p:cNvPr>
            <p:cNvSpPr txBox="1"/>
            <p:nvPr/>
          </p:nvSpPr>
          <p:spPr>
            <a:xfrm>
              <a:off x="736846" y="656948"/>
              <a:ext cx="240584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latin typeface="Agency FB" panose="020B0503020202020204" pitchFamily="34" charset="0"/>
                </a:rPr>
                <a:t>Our </a:t>
              </a:r>
              <a:r>
                <a:rPr lang="en-US" sz="4400" dirty="0">
                  <a:solidFill>
                    <a:srgbClr val="FFC000"/>
                  </a:solidFill>
                  <a:latin typeface="Agency FB" panose="020B0503020202020204" pitchFamily="34" charset="0"/>
                </a:rPr>
                <a:t>Solution</a:t>
              </a:r>
              <a:endParaRPr lang="el-GR" sz="4400" dirty="0">
                <a:solidFill>
                  <a:srgbClr val="FFC000"/>
                </a:solidFill>
              </a:endParaRPr>
            </a:p>
          </p:txBody>
        </p:sp>
        <p:pic>
          <p:nvPicPr>
            <p:cNvPr id="14" name="Graphic 13" descr="Person with idea with solid fill">
              <a:extLst>
                <a:ext uri="{FF2B5EF4-FFF2-40B4-BE49-F238E27FC236}">
                  <a16:creationId xmlns:a16="http://schemas.microsoft.com/office/drawing/2014/main" id="{9438339C-FC6E-4668-A451-F2ABFE097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019888" y="602942"/>
              <a:ext cx="673223" cy="673223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3FA4672-2004-4A62-8AF5-7BDE25E599DF}"/>
              </a:ext>
            </a:extLst>
          </p:cNvPr>
          <p:cNvGrpSpPr/>
          <p:nvPr/>
        </p:nvGrpSpPr>
        <p:grpSpPr>
          <a:xfrm>
            <a:off x="5268966" y="1531226"/>
            <a:ext cx="6498453" cy="4757123"/>
            <a:chOff x="1793291" y="782425"/>
            <a:chExt cx="8498889" cy="596334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CE01862-D104-4EAC-A8F0-CFC3E1697A61}"/>
                </a:ext>
              </a:extLst>
            </p:cNvPr>
            <p:cNvSpPr txBox="1"/>
            <p:nvPr/>
          </p:nvSpPr>
          <p:spPr>
            <a:xfrm>
              <a:off x="4605291" y="2978431"/>
              <a:ext cx="2981416" cy="8873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gency FB" panose="020B0503020202020204" pitchFamily="34" charset="0"/>
                </a:rPr>
                <a:t>ILLUMINAT</a:t>
              </a:r>
              <a:r>
                <a:rPr lang="en-US" sz="4000" dirty="0">
                  <a:solidFill>
                    <a:srgbClr val="FFC000"/>
                  </a:solidFill>
                  <a:latin typeface="Agency FB" panose="020B0503020202020204" pitchFamily="34" charset="0"/>
                </a:rPr>
                <a:t>3D</a:t>
              </a:r>
              <a:endParaRPr lang="el-GR" sz="4000" dirty="0">
                <a:solidFill>
                  <a:srgbClr val="FFC000"/>
                </a:solidFill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D4E0BF2E-EF81-4C58-AA9A-D845218E1C3E}"/>
                </a:ext>
              </a:extLst>
            </p:cNvPr>
            <p:cNvGrpSpPr/>
            <p:nvPr/>
          </p:nvGrpSpPr>
          <p:grpSpPr>
            <a:xfrm>
              <a:off x="1793291" y="782425"/>
              <a:ext cx="8498889" cy="5963346"/>
              <a:chOff x="1793291" y="782425"/>
              <a:chExt cx="8498889" cy="5963346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978DEDE-5D16-45F6-8EB4-FE5522EE46F5}"/>
                  </a:ext>
                </a:extLst>
              </p:cNvPr>
              <p:cNvSpPr/>
              <p:nvPr/>
            </p:nvSpPr>
            <p:spPr>
              <a:xfrm>
                <a:off x="4216893" y="2290439"/>
                <a:ext cx="3701989" cy="2219417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2B7D8C33-7A4B-48FF-B36F-6FBD6719B6A6}"/>
                  </a:ext>
                </a:extLst>
              </p:cNvPr>
              <p:cNvGrpSpPr/>
              <p:nvPr/>
            </p:nvGrpSpPr>
            <p:grpSpPr>
              <a:xfrm>
                <a:off x="8365726" y="1067514"/>
                <a:ext cx="1926454" cy="1910918"/>
                <a:chOff x="8220722" y="1276165"/>
                <a:chExt cx="1926454" cy="1910918"/>
              </a:xfrm>
            </p:grpSpPr>
            <p:sp>
              <p:nvSpPr>
                <p:cNvPr id="67" name="Flowchart: Connector 66">
                  <a:extLst>
                    <a:ext uri="{FF2B5EF4-FFF2-40B4-BE49-F238E27FC236}">
                      <a16:creationId xmlns:a16="http://schemas.microsoft.com/office/drawing/2014/main" id="{E015B644-6D39-4F30-B885-C0DAF3C11051}"/>
                    </a:ext>
                  </a:extLst>
                </p:cNvPr>
                <p:cNvSpPr/>
                <p:nvPr/>
              </p:nvSpPr>
              <p:spPr>
                <a:xfrm>
                  <a:off x="8220722" y="1276165"/>
                  <a:ext cx="1926454" cy="1910918"/>
                </a:xfrm>
                <a:prstGeom prst="flowChartConnector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l-GR"/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35836499-C546-4179-A1A2-2723EB061E33}"/>
                    </a:ext>
                  </a:extLst>
                </p:cNvPr>
                <p:cNvSpPr txBox="1"/>
                <p:nvPr/>
              </p:nvSpPr>
              <p:spPr>
                <a:xfrm>
                  <a:off x="8291743" y="1551776"/>
                  <a:ext cx="1784412" cy="14661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Innovative </a:t>
                  </a:r>
                  <a:r>
                    <a:rPr lang="en-US" sz="1400" dirty="0">
                      <a:solidFill>
                        <a:srgbClr val="FFC000"/>
                      </a:solidFill>
                    </a:rPr>
                    <a:t>app</a:t>
                  </a:r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 based on the mathematical analysis of </a:t>
                  </a:r>
                  <a:r>
                    <a:rPr lang="en-US" sz="1400" dirty="0">
                      <a:solidFill>
                        <a:srgbClr val="FFC000"/>
                      </a:solidFill>
                    </a:rPr>
                    <a:t>3D models</a:t>
                  </a:r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.</a:t>
                  </a:r>
                  <a:endParaRPr lang="el-GR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</p:grpSp>
          <p:cxnSp>
            <p:nvCxnSpPr>
              <p:cNvPr id="46" name="Connector: Curved 45">
                <a:extLst>
                  <a:ext uri="{FF2B5EF4-FFF2-40B4-BE49-F238E27FC236}">
                    <a16:creationId xmlns:a16="http://schemas.microsoft.com/office/drawing/2014/main" id="{4EEA20EB-E70A-4274-B8F3-FA138C14C277}"/>
                  </a:ext>
                </a:extLst>
              </p:cNvPr>
              <p:cNvCxnSpPr>
                <a:cxnSpLocks/>
                <a:stCxn id="44" idx="7"/>
                <a:endCxn id="67" idx="2"/>
              </p:cNvCxnSpPr>
              <p:nvPr/>
            </p:nvCxnSpPr>
            <p:spPr>
              <a:xfrm rot="5400000" flipH="1" flipV="1">
                <a:off x="7574986" y="1824725"/>
                <a:ext cx="592492" cy="988988"/>
              </a:xfrm>
              <a:prstGeom prst="curvedConnector2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E172411D-CC19-44F6-8C11-2EEFCF26B75C}"/>
                  </a:ext>
                </a:extLst>
              </p:cNvPr>
              <p:cNvGrpSpPr/>
              <p:nvPr/>
            </p:nvGrpSpPr>
            <p:grpSpPr>
              <a:xfrm>
                <a:off x="8294705" y="4169178"/>
                <a:ext cx="1926454" cy="1910918"/>
                <a:chOff x="1709384" y="1582445"/>
                <a:chExt cx="1926454" cy="1910918"/>
              </a:xfrm>
            </p:grpSpPr>
            <p:sp>
              <p:nvSpPr>
                <p:cNvPr id="65" name="Flowchart: Connector 64">
                  <a:extLst>
                    <a:ext uri="{FF2B5EF4-FFF2-40B4-BE49-F238E27FC236}">
                      <a16:creationId xmlns:a16="http://schemas.microsoft.com/office/drawing/2014/main" id="{A362724F-6E94-4267-9F5D-AAB66563D39D}"/>
                    </a:ext>
                  </a:extLst>
                </p:cNvPr>
                <p:cNvSpPr/>
                <p:nvPr/>
              </p:nvSpPr>
              <p:spPr>
                <a:xfrm>
                  <a:off x="1709384" y="1582445"/>
                  <a:ext cx="1926454" cy="1910918"/>
                </a:xfrm>
                <a:prstGeom prst="flowChartConnector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l-GR"/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B923742A-AFFA-46DF-8B5A-E09B1E551647}"/>
                    </a:ext>
                  </a:extLst>
                </p:cNvPr>
                <p:cNvSpPr txBox="1"/>
                <p:nvPr/>
              </p:nvSpPr>
              <p:spPr>
                <a:xfrm>
                  <a:off x="1709384" y="1902192"/>
                  <a:ext cx="1913815" cy="14661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Producing the </a:t>
                  </a:r>
                  <a:r>
                    <a:rPr lang="en-US" sz="1400" dirty="0">
                      <a:solidFill>
                        <a:srgbClr val="FFC000"/>
                      </a:solidFill>
                    </a:rPr>
                    <a:t>light curves</a:t>
                  </a:r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 of </a:t>
                  </a:r>
                  <a:r>
                    <a:rPr lang="en-US" sz="1400" dirty="0">
                      <a:solidFill>
                        <a:srgbClr val="FFC000"/>
                      </a:solidFill>
                    </a:rPr>
                    <a:t>any 3D object</a:t>
                  </a:r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 inserted (in stl format).</a:t>
                  </a:r>
                  <a:endParaRPr lang="el-GR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385B0903-371E-4F2E-BB78-A51718DF83D8}"/>
                  </a:ext>
                </a:extLst>
              </p:cNvPr>
              <p:cNvGrpSpPr/>
              <p:nvPr/>
            </p:nvGrpSpPr>
            <p:grpSpPr>
              <a:xfrm>
                <a:off x="1793291" y="4169179"/>
                <a:ext cx="1926453" cy="1910918"/>
                <a:chOff x="2308193" y="4290135"/>
                <a:chExt cx="1926453" cy="1910918"/>
              </a:xfrm>
            </p:grpSpPr>
            <p:sp>
              <p:nvSpPr>
                <p:cNvPr id="63" name="Flowchart: Connector 62">
                  <a:extLst>
                    <a:ext uri="{FF2B5EF4-FFF2-40B4-BE49-F238E27FC236}">
                      <a16:creationId xmlns:a16="http://schemas.microsoft.com/office/drawing/2014/main" id="{28473461-B2C0-4F64-BAE7-1F0EC4D984AB}"/>
                    </a:ext>
                  </a:extLst>
                </p:cNvPr>
                <p:cNvSpPr/>
                <p:nvPr/>
              </p:nvSpPr>
              <p:spPr>
                <a:xfrm>
                  <a:off x="2308193" y="4290135"/>
                  <a:ext cx="1926453" cy="1910918"/>
                </a:xfrm>
                <a:prstGeom prst="flowChartConnector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l-GR"/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D8F3185D-48E3-4F63-BBC4-F34AC09C3F10}"/>
                    </a:ext>
                  </a:extLst>
                </p:cNvPr>
                <p:cNvSpPr txBox="1"/>
                <p:nvPr/>
              </p:nvSpPr>
              <p:spPr>
                <a:xfrm>
                  <a:off x="2541570" y="4591534"/>
                  <a:ext cx="1438182" cy="14661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The user can adjust </a:t>
                  </a:r>
                  <a:r>
                    <a:rPr lang="en-US" sz="1400" dirty="0">
                      <a:solidFill>
                        <a:srgbClr val="FFC000"/>
                      </a:solidFill>
                    </a:rPr>
                    <a:t>five</a:t>
                  </a:r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 different </a:t>
                  </a:r>
                  <a:r>
                    <a:rPr lang="en-US" sz="1400" dirty="0">
                      <a:solidFill>
                        <a:srgbClr val="FFC000"/>
                      </a:solidFill>
                    </a:rPr>
                    <a:t>parameters</a:t>
                  </a:r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.</a:t>
                  </a:r>
                  <a:endParaRPr lang="el-GR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</p:grpSp>
          <p:cxnSp>
            <p:nvCxnSpPr>
              <p:cNvPr id="49" name="Connector: Curved 48">
                <a:extLst>
                  <a:ext uri="{FF2B5EF4-FFF2-40B4-BE49-F238E27FC236}">
                    <a16:creationId xmlns:a16="http://schemas.microsoft.com/office/drawing/2014/main" id="{F043311B-6D19-4CD4-85D4-23837002358C}"/>
                  </a:ext>
                </a:extLst>
              </p:cNvPr>
              <p:cNvCxnSpPr>
                <a:cxnSpLocks/>
                <a:stCxn id="44" idx="3"/>
                <a:endCxn id="63" idx="0"/>
              </p:cNvCxnSpPr>
              <p:nvPr/>
            </p:nvCxnSpPr>
            <p:spPr>
              <a:xfrm rot="5400000" flipH="1">
                <a:off x="3749952" y="3175746"/>
                <a:ext cx="15651" cy="2002519"/>
              </a:xfrm>
              <a:prstGeom prst="curvedConnector5">
                <a:avLst>
                  <a:gd name="adj1" fmla="val -1460610"/>
                  <a:gd name="adj2" fmla="val 39486"/>
                  <a:gd name="adj3" fmla="val 1560610"/>
                </a:avLst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Connector: Curved 49">
                <a:extLst>
                  <a:ext uri="{FF2B5EF4-FFF2-40B4-BE49-F238E27FC236}">
                    <a16:creationId xmlns:a16="http://schemas.microsoft.com/office/drawing/2014/main" id="{04329082-DD5A-46EB-B81E-40035F2D1C8B}"/>
                  </a:ext>
                </a:extLst>
              </p:cNvPr>
              <p:cNvCxnSpPr>
                <a:cxnSpLocks/>
                <a:stCxn id="44" idx="6"/>
                <a:endCxn id="65" idx="0"/>
              </p:cNvCxnSpPr>
              <p:nvPr/>
            </p:nvCxnSpPr>
            <p:spPr>
              <a:xfrm>
                <a:off x="7918882" y="3400148"/>
                <a:ext cx="1339050" cy="769030"/>
              </a:xfrm>
              <a:prstGeom prst="curvedConnector2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D3C94084-0DA2-4DC7-8AB5-935C57B923CC}"/>
                  </a:ext>
                </a:extLst>
              </p:cNvPr>
              <p:cNvGrpSpPr/>
              <p:nvPr/>
            </p:nvGrpSpPr>
            <p:grpSpPr>
              <a:xfrm>
                <a:off x="5466761" y="782425"/>
                <a:ext cx="1297397" cy="1240548"/>
                <a:chOff x="4920793" y="5197849"/>
                <a:chExt cx="1258477" cy="1278364"/>
              </a:xfrm>
            </p:grpSpPr>
            <p:sp>
              <p:nvSpPr>
                <p:cNvPr id="61" name="Flowchart: Connector 60">
                  <a:extLst>
                    <a:ext uri="{FF2B5EF4-FFF2-40B4-BE49-F238E27FC236}">
                      <a16:creationId xmlns:a16="http://schemas.microsoft.com/office/drawing/2014/main" id="{33FE7A4E-B2CC-4823-B07E-565144138BEF}"/>
                    </a:ext>
                  </a:extLst>
                </p:cNvPr>
                <p:cNvSpPr/>
                <p:nvPr/>
              </p:nvSpPr>
              <p:spPr>
                <a:xfrm>
                  <a:off x="4920793" y="5197849"/>
                  <a:ext cx="1258477" cy="1278364"/>
                </a:xfrm>
                <a:prstGeom prst="flowChartConnector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l-GR"/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DD364032-6F56-473A-9C87-ABD45AE0A73C}"/>
                    </a:ext>
                  </a:extLst>
                </p:cNvPr>
                <p:cNvSpPr txBox="1"/>
                <p:nvPr/>
              </p:nvSpPr>
              <p:spPr>
                <a:xfrm>
                  <a:off x="4956143" y="5513865"/>
                  <a:ext cx="1187777" cy="67588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rgbClr val="FFC000"/>
                      </a:solidFill>
                    </a:rPr>
                    <a:t>Educative</a:t>
                  </a:r>
                  <a:r>
                    <a:rPr 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 GUI.</a:t>
                  </a:r>
                  <a:endParaRPr lang="el-GR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</p:grp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562046CD-A172-4C4F-AF03-FA4009E2BA7C}"/>
                  </a:ext>
                </a:extLst>
              </p:cNvPr>
              <p:cNvCxnSpPr>
                <a:stCxn id="44" idx="0"/>
                <a:endCxn id="61" idx="4"/>
              </p:cNvCxnSpPr>
              <p:nvPr/>
            </p:nvCxnSpPr>
            <p:spPr>
              <a:xfrm flipV="1">
                <a:off x="6067888" y="2022973"/>
                <a:ext cx="47572" cy="2674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189FCBA-5BAC-4E1D-8C72-504DA268A796}"/>
                  </a:ext>
                </a:extLst>
              </p:cNvPr>
              <p:cNvGrpSpPr/>
              <p:nvPr/>
            </p:nvGrpSpPr>
            <p:grpSpPr>
              <a:xfrm>
                <a:off x="5025855" y="4697242"/>
                <a:ext cx="2140289" cy="2048529"/>
                <a:chOff x="4741277" y="4648767"/>
                <a:chExt cx="2140289" cy="2048529"/>
              </a:xfrm>
            </p:grpSpPr>
            <p:sp>
              <p:nvSpPr>
                <p:cNvPr id="59" name="Flowchart: Connector 58">
                  <a:extLst>
                    <a:ext uri="{FF2B5EF4-FFF2-40B4-BE49-F238E27FC236}">
                      <a16:creationId xmlns:a16="http://schemas.microsoft.com/office/drawing/2014/main" id="{A54E9071-7910-43A8-8D15-FFA8BF5837AF}"/>
                    </a:ext>
                  </a:extLst>
                </p:cNvPr>
                <p:cNvSpPr/>
                <p:nvPr/>
              </p:nvSpPr>
              <p:spPr>
                <a:xfrm>
                  <a:off x="4741277" y="4648767"/>
                  <a:ext cx="2140289" cy="2048529"/>
                </a:xfrm>
                <a:prstGeom prst="flowChartConnector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l-GR"/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B0777832-17F2-42D2-A5E7-8D812C655D80}"/>
                    </a:ext>
                  </a:extLst>
                </p:cNvPr>
                <p:cNvSpPr txBox="1"/>
                <p:nvPr/>
              </p:nvSpPr>
              <p:spPr>
                <a:xfrm>
                  <a:off x="4826998" y="4935668"/>
                  <a:ext cx="2054568" cy="14661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b="0" i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/>
                      <a:latin typeface="Whitney"/>
                    </a:rPr>
                    <a:t>Does not require 3D representation, </a:t>
                  </a:r>
                  <a:r>
                    <a:rPr lang="en-US" sz="1400" b="0" i="0" dirty="0">
                      <a:solidFill>
                        <a:srgbClr val="FFC000"/>
                      </a:solidFill>
                      <a:effectLst/>
                      <a:latin typeface="Whitney"/>
                    </a:rPr>
                    <a:t>no</a:t>
                  </a:r>
                  <a:r>
                    <a:rPr lang="en-US" sz="1400" b="0" i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/>
                      <a:latin typeface="Whitney"/>
                    </a:rPr>
                    <a:t> need for </a:t>
                  </a:r>
                  <a:r>
                    <a:rPr lang="en-US" sz="1400" b="0" i="0" dirty="0">
                      <a:solidFill>
                        <a:srgbClr val="FFC000"/>
                      </a:solidFill>
                      <a:effectLst/>
                      <a:latin typeface="Whitney"/>
                    </a:rPr>
                    <a:t>graphical processing cores</a:t>
                  </a:r>
                  <a:r>
                    <a:rPr lang="el-GR" sz="1400" b="0" i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/>
                      <a:latin typeface="Whitney"/>
                    </a:rPr>
                    <a:t>.</a:t>
                  </a:r>
                  <a:endParaRPr lang="el-GR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</p:grpSp>
          <p:cxnSp>
            <p:nvCxnSpPr>
              <p:cNvPr id="54" name="Connector: Curved 53">
                <a:extLst>
                  <a:ext uri="{FF2B5EF4-FFF2-40B4-BE49-F238E27FC236}">
                    <a16:creationId xmlns:a16="http://schemas.microsoft.com/office/drawing/2014/main" id="{152D8A20-517A-4535-80CC-318331CE49DD}"/>
                  </a:ext>
                </a:extLst>
              </p:cNvPr>
              <p:cNvCxnSpPr>
                <a:cxnSpLocks/>
                <a:stCxn id="44" idx="4"/>
                <a:endCxn id="59" idx="0"/>
              </p:cNvCxnSpPr>
              <p:nvPr/>
            </p:nvCxnSpPr>
            <p:spPr>
              <a:xfrm rot="16200000" flipH="1">
                <a:off x="5988251" y="4589493"/>
                <a:ext cx="187386" cy="28112"/>
              </a:xfrm>
              <a:prstGeom prst="curvedConnector3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44B9AE90-9A82-413D-BA72-771BF20C9AC8}"/>
                  </a:ext>
                </a:extLst>
              </p:cNvPr>
              <p:cNvGrpSpPr/>
              <p:nvPr/>
            </p:nvGrpSpPr>
            <p:grpSpPr>
              <a:xfrm>
                <a:off x="1809948" y="1574138"/>
                <a:ext cx="1794365" cy="1743749"/>
                <a:chOff x="1822990" y="1881306"/>
                <a:chExt cx="1794365" cy="1743749"/>
              </a:xfrm>
            </p:grpSpPr>
            <p:sp>
              <p:nvSpPr>
                <p:cNvPr id="57" name="Flowchart: Connector 56">
                  <a:extLst>
                    <a:ext uri="{FF2B5EF4-FFF2-40B4-BE49-F238E27FC236}">
                      <a16:creationId xmlns:a16="http://schemas.microsoft.com/office/drawing/2014/main" id="{4C4DBF0B-10F4-47D5-B182-63AEC4314428}"/>
                    </a:ext>
                  </a:extLst>
                </p:cNvPr>
                <p:cNvSpPr/>
                <p:nvPr/>
              </p:nvSpPr>
              <p:spPr>
                <a:xfrm>
                  <a:off x="1822990" y="1881306"/>
                  <a:ext cx="1794365" cy="1710425"/>
                </a:xfrm>
                <a:prstGeom prst="flowChartConnector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l-GR"/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79946C7B-053B-439C-AD7C-CF659B02E4A3}"/>
                    </a:ext>
                  </a:extLst>
                </p:cNvPr>
                <p:cNvSpPr txBox="1"/>
                <p:nvPr/>
              </p:nvSpPr>
              <p:spPr>
                <a:xfrm>
                  <a:off x="1970841" y="2081788"/>
                  <a:ext cx="1487002" cy="154326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b="0" i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/>
                      <a:latin typeface="inherit"/>
                    </a:rPr>
                    <a:t>Intuitive approach constructed </a:t>
                  </a:r>
                  <a:r>
                    <a:rPr lang="en-US" sz="1400" b="0" i="0" dirty="0">
                      <a:solidFill>
                        <a:srgbClr val="FFC000"/>
                      </a:solidFill>
                      <a:effectLst/>
                      <a:latin typeface="inherit"/>
                    </a:rPr>
                    <a:t>from scratch</a:t>
                  </a:r>
                  <a:r>
                    <a:rPr lang="el-GR" sz="1400" b="0" i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/>
                      <a:latin typeface="inherit"/>
                    </a:rPr>
                    <a:t>.</a:t>
                  </a:r>
                  <a:endParaRPr lang="en-US" sz="1400" b="0" i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inherit"/>
                  </a:endParaRPr>
                </a:p>
                <a:p>
                  <a:endParaRPr lang="el-GR" dirty="0"/>
                </a:p>
              </p:txBody>
            </p:sp>
          </p:grpSp>
          <p:cxnSp>
            <p:nvCxnSpPr>
              <p:cNvPr id="56" name="Connector: Curved 55">
                <a:extLst>
                  <a:ext uri="{FF2B5EF4-FFF2-40B4-BE49-F238E27FC236}">
                    <a16:creationId xmlns:a16="http://schemas.microsoft.com/office/drawing/2014/main" id="{DE00AB40-F928-440B-B0AF-CC28A18B9BDF}"/>
                  </a:ext>
                </a:extLst>
              </p:cNvPr>
              <p:cNvCxnSpPr>
                <a:stCxn id="44" idx="1"/>
                <a:endCxn id="57" idx="6"/>
              </p:cNvCxnSpPr>
              <p:nvPr/>
            </p:nvCxnSpPr>
            <p:spPr>
              <a:xfrm rot="16200000" flipV="1">
                <a:off x="4088618" y="1945046"/>
                <a:ext cx="186114" cy="1154724"/>
              </a:xfrm>
              <a:prstGeom prst="curvedConnector4">
                <a:avLst>
                  <a:gd name="adj1" fmla="val 122828"/>
                  <a:gd name="adj2" fmla="val 73475"/>
                </a:avLst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25713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C6A642B-2649-456D-ADBE-6F222255D3BB}"/>
              </a:ext>
            </a:extLst>
          </p:cNvPr>
          <p:cNvGrpSpPr/>
          <p:nvPr/>
        </p:nvGrpSpPr>
        <p:grpSpPr>
          <a:xfrm>
            <a:off x="736846" y="656948"/>
            <a:ext cx="4796688" cy="769441"/>
            <a:chOff x="736846" y="656948"/>
            <a:chExt cx="4796688" cy="76944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4C16DA9-CAFF-4F3F-ACEE-3C27341D55BA}"/>
                </a:ext>
              </a:extLst>
            </p:cNvPr>
            <p:cNvSpPr txBox="1"/>
            <p:nvPr/>
          </p:nvSpPr>
          <p:spPr>
            <a:xfrm>
              <a:off x="736846" y="656948"/>
              <a:ext cx="407082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gency FB" panose="020B0503020202020204" pitchFamily="34" charset="0"/>
                </a:rPr>
                <a:t>Scientific </a:t>
              </a:r>
              <a:r>
                <a:rPr lang="en-US" sz="4400" dirty="0">
                  <a:solidFill>
                    <a:srgbClr val="00B0F0"/>
                  </a:solidFill>
                  <a:latin typeface="Agency FB" panose="020B0503020202020204" pitchFamily="34" charset="0"/>
                </a:rPr>
                <a:t>Background</a:t>
              </a:r>
              <a:endParaRPr lang="el-GR" sz="4400" dirty="0">
                <a:solidFill>
                  <a:srgbClr val="00B0F0"/>
                </a:solidFill>
              </a:endParaRPr>
            </a:p>
          </p:txBody>
        </p:sp>
        <p:pic>
          <p:nvPicPr>
            <p:cNvPr id="5" name="Graphic 4" descr="Remote learning science with solid fill">
              <a:extLst>
                <a:ext uri="{FF2B5EF4-FFF2-40B4-BE49-F238E27FC236}">
                  <a16:creationId xmlns:a16="http://schemas.microsoft.com/office/drawing/2014/main" id="{FE09516A-C64E-4365-AD58-EF8E09BF5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807670" y="688741"/>
              <a:ext cx="725864" cy="725864"/>
            </a:xfrm>
            <a:prstGeom prst="rect">
              <a:avLst/>
            </a:prstGeom>
          </p:spPr>
        </p:pic>
      </p:grpSp>
      <p:pic>
        <p:nvPicPr>
          <p:cNvPr id="6" name="presentation video 1">
            <a:hlinkClick r:id="" action="ppaction://media"/>
            <a:extLst>
              <a:ext uri="{FF2B5EF4-FFF2-40B4-BE49-F238E27FC236}">
                <a16:creationId xmlns:a16="http://schemas.microsoft.com/office/drawing/2014/main" id="{F61EBE54-32B5-4822-AA8F-A306C9C053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65735" y="1603044"/>
            <a:ext cx="4867799" cy="273813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FB9635D-AD29-43A0-8BDA-7EADED3138CE}"/>
                  </a:ext>
                </a:extLst>
              </p:cNvPr>
              <p:cNvSpPr txBox="1"/>
              <p:nvPr/>
            </p:nvSpPr>
            <p:spPr>
              <a:xfrm>
                <a:off x="665734" y="4609553"/>
                <a:ext cx="4867799" cy="531492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l-GR" sz="2000" b="1" i="1" smtClean="0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smtClean="0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e>
                        <m:sub>
                          <m:r>
                            <a:rPr lang="en-US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el-GR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l-GR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US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l-GR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l-GR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𝝋</m:t>
                              </m:r>
                            </m:e>
                            <m:sub>
                              <m:r>
                                <a:rPr lang="en-US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 smtClean="0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000" b="1" i="1" smtClean="0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 smtClean="0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  <m:sub>
                              <m:r>
                                <a:rPr lang="en-US" sz="2000" b="1" i="1" smtClean="0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l-GR" sz="2000" b="1" i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l-GR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l-GR" sz="2000" b="1" i="1" smtClean="0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𝝆</m:t>
                          </m:r>
                        </m:num>
                        <m:den>
                          <m:r>
                            <a:rPr lang="el-GR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𝝅</m:t>
                          </m:r>
                          <m:sSup>
                            <m:sSupPr>
                              <m:ctrlPr>
                                <a:rPr lang="el-GR" sz="2000" b="1" i="1" smtClean="0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1" i="1" smtClean="0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𝒅</m:t>
                              </m:r>
                            </m:e>
                            <m:sup>
                              <m:r>
                                <a:rPr lang="el-GR" sz="2000" b="1" i="1" smtClean="0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den>
                      </m:f>
                      <m:r>
                        <a:rPr lang="el-GR" sz="2000" b="1" i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l-GR" sz="2000" b="1" i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panose="02040503050406030204" pitchFamily="18" charset="0"/>
                        </a:rPr>
                        <m:t>𝜤</m:t>
                      </m:r>
                      <m:r>
                        <a:rPr lang="el-GR" sz="2000" b="1" i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l-GR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𝜜</m:t>
                          </m:r>
                        </m:e>
                        <m:sub>
                          <m:r>
                            <a:rPr lang="en-US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l-GR" sz="2000" b="1" i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unc>
                        <m:funcPr>
                          <m:ctrlPr>
                            <a:rPr lang="el-GR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l-GR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𝐜𝐨𝐬</m:t>
                          </m:r>
                        </m:fName>
                        <m:e>
                          <m:sSub>
                            <m:sSubPr>
                              <m:ctrlPr>
                                <a:rPr lang="el-GR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US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func>
                      <m:r>
                        <a:rPr lang="el-GR" sz="2000" b="1" i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unc>
                        <m:funcPr>
                          <m:ctrlPr>
                            <a:rPr lang="el-GR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2000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𝐜𝐨𝐬</m:t>
                          </m:r>
                        </m:fName>
                        <m:e>
                          <m:sSub>
                            <m:sSubPr>
                              <m:ctrlPr>
                                <a:rPr lang="el-GR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𝝋</m:t>
                              </m:r>
                            </m:e>
                            <m:sub>
                              <m:r>
                                <a:rPr lang="en-US" sz="2000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l-G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FB9635D-AD29-43A0-8BDA-7EADED3138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734" y="4609553"/>
                <a:ext cx="4867799" cy="53149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 w="952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EB11096-3B4B-4073-9C73-0F391B1B59BD}"/>
                  </a:ext>
                </a:extLst>
              </p:cNvPr>
              <p:cNvSpPr txBox="1"/>
              <p:nvPr/>
            </p:nvSpPr>
            <p:spPr>
              <a:xfrm>
                <a:off x="1428268" y="5441744"/>
                <a:ext cx="2331087" cy="784317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l-GR" b="1" i="1" smtClean="0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𝑳</m:t>
                          </m:r>
                        </m:e>
                        <m:sub>
                          <m:r>
                            <a:rPr lang="en-US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𝒕𝒐𝒕</m:t>
                          </m:r>
                        </m:sub>
                      </m:sSub>
                      <m:r>
                        <a:rPr lang="el-GR" b="1" i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l-GR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l-GR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l-GR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l-GR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l-GR" b="1" i="1"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𝑵</m:t>
                          </m:r>
                        </m:sup>
                        <m:e>
                          <m:sSub>
                            <m:sSubPr>
                              <m:ctrlPr>
                                <a:rPr lang="el-GR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𝑳</m:t>
                              </m:r>
                            </m:e>
                            <m:sub>
                              <m:r>
                                <a:rPr lang="en-US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d>
                            <m:dPr>
                              <m:ctrlPr>
                                <a:rPr lang="el-GR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l-GR" b="1" i="1">
                                      <a:solidFill>
                                        <a:schemeClr val="tx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l-GR" b="1" i="1">
                                      <a:solidFill>
                                        <a:schemeClr val="tx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chemeClr val="tx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r>
                                <a:rPr lang="el-GR" b="1" i="1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l-GR" b="1" i="1">
                                      <a:solidFill>
                                        <a:schemeClr val="tx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l-GR" b="1" i="1">
                                      <a:solidFill>
                                        <a:schemeClr val="tx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𝝋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chemeClr val="tx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r>
                                <a:rPr lang="en-US" b="1" i="1" smtClean="0">
                                  <a:solidFill>
                                    <a:schemeClr val="tx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b="1" i="1">
                                      <a:solidFill>
                                        <a:schemeClr val="tx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chemeClr val="tx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𝑨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chemeClr val="tx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l-GR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EB11096-3B4B-4073-9C73-0F391B1B59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8268" y="5441744"/>
                <a:ext cx="2331087" cy="78431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 w="952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resteation video 2">
            <a:hlinkClick r:id="" action="ppaction://media"/>
            <a:extLst>
              <a:ext uri="{FF2B5EF4-FFF2-40B4-BE49-F238E27FC236}">
                <a16:creationId xmlns:a16="http://schemas.microsoft.com/office/drawing/2014/main" id="{51DA5838-F1F9-44D1-8CA8-6C413263CC4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658468" y="3597675"/>
            <a:ext cx="4870400" cy="2739600"/>
          </a:xfrm>
          <a:prstGeom prst="rect">
            <a:avLst/>
          </a:prstGeom>
        </p:spPr>
      </p:pic>
      <p:pic>
        <p:nvPicPr>
          <p:cNvPr id="11" name="Picture 10" descr="Shape, square&#10;&#10;Description automatically generated">
            <a:extLst>
              <a:ext uri="{FF2B5EF4-FFF2-40B4-BE49-F238E27FC236}">
                <a16:creationId xmlns:a16="http://schemas.microsoft.com/office/drawing/2014/main" id="{3E806291-15C0-455D-B587-548B47DF163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743" y="456435"/>
            <a:ext cx="3091318" cy="281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46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39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2E2F770-0CC4-4267-A4CB-6869CF4EA001}"/>
              </a:ext>
            </a:extLst>
          </p:cNvPr>
          <p:cNvGrpSpPr/>
          <p:nvPr/>
        </p:nvGrpSpPr>
        <p:grpSpPr>
          <a:xfrm>
            <a:off x="736846" y="650397"/>
            <a:ext cx="2439987" cy="775992"/>
            <a:chOff x="736846" y="650397"/>
            <a:chExt cx="2439987" cy="77599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F141128-B613-4872-9F99-321EFCBF10F5}"/>
                </a:ext>
              </a:extLst>
            </p:cNvPr>
            <p:cNvSpPr txBox="1"/>
            <p:nvPr/>
          </p:nvSpPr>
          <p:spPr>
            <a:xfrm>
              <a:off x="736846" y="656948"/>
              <a:ext cx="179896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gency FB" panose="020B0503020202020204" pitchFamily="34" charset="0"/>
                </a:rPr>
                <a:t>The </a:t>
              </a:r>
              <a:r>
                <a:rPr lang="en-US" sz="4400" dirty="0">
                  <a:solidFill>
                    <a:srgbClr val="00B0F0"/>
                  </a:solidFill>
                  <a:latin typeface="Agency FB" panose="020B0503020202020204" pitchFamily="34" charset="0"/>
                </a:rPr>
                <a:t>G.U.I.</a:t>
              </a:r>
              <a:endParaRPr lang="el-GR" sz="4400" dirty="0">
                <a:solidFill>
                  <a:srgbClr val="00B0F0"/>
                </a:solidFill>
              </a:endParaRPr>
            </a:p>
          </p:txBody>
        </p:sp>
        <p:pic>
          <p:nvPicPr>
            <p:cNvPr id="9" name="Graphic 8" descr="Programmer male with solid fill">
              <a:extLst>
                <a:ext uri="{FF2B5EF4-FFF2-40B4-BE49-F238E27FC236}">
                  <a16:creationId xmlns:a16="http://schemas.microsoft.com/office/drawing/2014/main" id="{9CEFE89E-E335-47D7-9852-C6F9A1BB2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535810" y="650397"/>
              <a:ext cx="641023" cy="641023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C92A786-2269-483D-8346-3E01C3BDFABA}"/>
              </a:ext>
            </a:extLst>
          </p:cNvPr>
          <p:cNvGrpSpPr/>
          <p:nvPr/>
        </p:nvGrpSpPr>
        <p:grpSpPr>
          <a:xfrm>
            <a:off x="9456352" y="970908"/>
            <a:ext cx="2225664" cy="5409031"/>
            <a:chOff x="9700797" y="724486"/>
            <a:chExt cx="2225664" cy="540903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7E3F375-C70C-48FF-94D9-FBE11103B6B7}"/>
                </a:ext>
              </a:extLst>
            </p:cNvPr>
            <p:cNvGrpSpPr/>
            <p:nvPr/>
          </p:nvGrpSpPr>
          <p:grpSpPr>
            <a:xfrm>
              <a:off x="9700797" y="4818724"/>
              <a:ext cx="2216888" cy="1314793"/>
              <a:chOff x="443060" y="3252247"/>
              <a:chExt cx="1670098" cy="876693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FEE9B899-F100-42BD-8ACE-A32F4C8C9E1F}"/>
                  </a:ext>
                </a:extLst>
              </p:cNvPr>
              <p:cNvSpPr/>
              <p:nvPr/>
            </p:nvSpPr>
            <p:spPr>
              <a:xfrm>
                <a:off x="443060" y="3252247"/>
                <a:ext cx="1670098" cy="87669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428766D-0961-4402-AEAC-D6DB76132CAB}"/>
                  </a:ext>
                </a:extLst>
              </p:cNvPr>
              <p:cNvSpPr txBox="1"/>
              <p:nvPr/>
            </p:nvSpPr>
            <p:spPr>
              <a:xfrm>
                <a:off x="589952" y="3482609"/>
                <a:ext cx="137631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Educative </a:t>
                </a:r>
                <a:r>
                  <a:rPr lang="en-US" dirty="0">
                    <a:solidFill>
                      <a:srgbClr val="00B0F0"/>
                    </a:solidFill>
                  </a:rPr>
                  <a:t>information</a:t>
                </a:r>
                <a:r>
                  <a:rPr lang="en-US" dirty="0"/>
                  <a:t>.</a:t>
                </a:r>
                <a:endParaRPr lang="el-GR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11EFB01-3F45-43CC-9E24-262D996A4321}"/>
                </a:ext>
              </a:extLst>
            </p:cNvPr>
            <p:cNvGrpSpPr/>
            <p:nvPr/>
          </p:nvGrpSpPr>
          <p:grpSpPr>
            <a:xfrm>
              <a:off x="9709572" y="2089232"/>
              <a:ext cx="2216887" cy="1314792"/>
              <a:chOff x="443060" y="3252247"/>
              <a:chExt cx="1670098" cy="876693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C768751-403E-4123-8892-B214B7521662}"/>
                  </a:ext>
                </a:extLst>
              </p:cNvPr>
              <p:cNvSpPr/>
              <p:nvPr/>
            </p:nvSpPr>
            <p:spPr>
              <a:xfrm>
                <a:off x="443060" y="3252247"/>
                <a:ext cx="1670098" cy="87669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7DC9705-5BE0-46A8-A55E-8FADA267AFE9}"/>
                  </a:ext>
                </a:extLst>
              </p:cNvPr>
              <p:cNvSpPr txBox="1"/>
              <p:nvPr/>
            </p:nvSpPr>
            <p:spPr>
              <a:xfrm>
                <a:off x="589952" y="3475109"/>
                <a:ext cx="1376313" cy="430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Five </a:t>
                </a:r>
              </a:p>
              <a:p>
                <a:pPr algn="ctr"/>
                <a:r>
                  <a:rPr lang="en-US" dirty="0">
                    <a:solidFill>
                      <a:srgbClr val="00B0F0"/>
                    </a:solidFill>
                  </a:rPr>
                  <a:t>parameters</a:t>
                </a:r>
                <a:r>
                  <a:rPr lang="en-US" dirty="0"/>
                  <a:t>.</a:t>
                </a:r>
                <a:endParaRPr lang="el-GR" dirty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58E2AD1-42B4-4D9F-A04B-6568D615B6DD}"/>
                </a:ext>
              </a:extLst>
            </p:cNvPr>
            <p:cNvGrpSpPr/>
            <p:nvPr/>
          </p:nvGrpSpPr>
          <p:grpSpPr>
            <a:xfrm>
              <a:off x="9709572" y="3453977"/>
              <a:ext cx="2216889" cy="1314794"/>
              <a:chOff x="443060" y="3252247"/>
              <a:chExt cx="1670098" cy="876693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3FA7D454-B025-43F3-9081-720225C0EDBF}"/>
                  </a:ext>
                </a:extLst>
              </p:cNvPr>
              <p:cNvSpPr/>
              <p:nvPr/>
            </p:nvSpPr>
            <p:spPr>
              <a:xfrm>
                <a:off x="443060" y="3252247"/>
                <a:ext cx="1670098" cy="87669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234AE55-F0FE-4E25-B2E4-AD159F55A590}"/>
                  </a:ext>
                </a:extLst>
              </p:cNvPr>
              <p:cNvSpPr txBox="1"/>
              <p:nvPr/>
            </p:nvSpPr>
            <p:spPr>
              <a:xfrm>
                <a:off x="589952" y="3482609"/>
                <a:ext cx="137631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B0F0"/>
                    </a:solidFill>
                  </a:rPr>
                  <a:t>Explanatory</a:t>
                </a:r>
                <a:r>
                  <a:rPr lang="en-US" dirty="0"/>
                  <a:t> images.</a:t>
                </a:r>
                <a:endParaRPr lang="el-GR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1AACFB-E96F-4DB2-9634-BAAD1366E130}"/>
                </a:ext>
              </a:extLst>
            </p:cNvPr>
            <p:cNvGrpSpPr/>
            <p:nvPr/>
          </p:nvGrpSpPr>
          <p:grpSpPr>
            <a:xfrm>
              <a:off x="9709573" y="724486"/>
              <a:ext cx="2216886" cy="1314793"/>
              <a:chOff x="443060" y="3252247"/>
              <a:chExt cx="1670098" cy="876693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D40A639E-FB58-4242-BD1D-D1D2BECD87F7}"/>
                  </a:ext>
                </a:extLst>
              </p:cNvPr>
              <p:cNvSpPr/>
              <p:nvPr/>
            </p:nvSpPr>
            <p:spPr>
              <a:xfrm>
                <a:off x="443060" y="3252247"/>
                <a:ext cx="1670098" cy="87669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9A7F569-A38B-486D-8AA8-C7928C88FAE2}"/>
                  </a:ext>
                </a:extLst>
              </p:cNvPr>
              <p:cNvSpPr txBox="1"/>
              <p:nvPr/>
            </p:nvSpPr>
            <p:spPr>
              <a:xfrm>
                <a:off x="443060" y="3482609"/>
                <a:ext cx="167009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Clean, </a:t>
                </a:r>
              </a:p>
              <a:p>
                <a:pPr algn="ctr"/>
                <a:r>
                  <a:rPr lang="en-US" dirty="0">
                    <a:solidFill>
                      <a:srgbClr val="00B0F0"/>
                    </a:solidFill>
                  </a:rPr>
                  <a:t>user-friendly</a:t>
                </a:r>
                <a:r>
                  <a:rPr lang="en-US" dirty="0"/>
                  <a:t>.</a:t>
                </a:r>
                <a:endParaRPr lang="el-GR" dirty="0"/>
              </a:p>
            </p:txBody>
          </p:sp>
        </p:grpSp>
      </p:grpSp>
      <p:pic>
        <p:nvPicPr>
          <p:cNvPr id="42" name="Picture 4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B7C41F0-A68A-45B3-881A-7E157BBC14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5662"/>
          <a:stretch/>
        </p:blipFill>
        <p:spPr>
          <a:xfrm>
            <a:off x="736846" y="1726773"/>
            <a:ext cx="8279042" cy="4391223"/>
          </a:xfrm>
          <a:prstGeom prst="rect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04646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B984787-0B30-4817-B2D9-4A4B165E6773}"/>
              </a:ext>
            </a:extLst>
          </p:cNvPr>
          <p:cNvGrpSpPr/>
          <p:nvPr/>
        </p:nvGrpSpPr>
        <p:grpSpPr>
          <a:xfrm>
            <a:off x="736846" y="642399"/>
            <a:ext cx="2524828" cy="783990"/>
            <a:chOff x="736846" y="642399"/>
            <a:chExt cx="2524828" cy="78399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153C325-FBC3-422E-9751-141B326ED74C}"/>
                </a:ext>
              </a:extLst>
            </p:cNvPr>
            <p:cNvSpPr txBox="1"/>
            <p:nvPr/>
          </p:nvSpPr>
          <p:spPr>
            <a:xfrm>
              <a:off x="736846" y="656948"/>
              <a:ext cx="179896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gency FB" panose="020B0503020202020204" pitchFamily="34" charset="0"/>
                </a:rPr>
                <a:t>The </a:t>
              </a:r>
              <a:r>
                <a:rPr lang="en-US" sz="4400" dirty="0">
                  <a:solidFill>
                    <a:srgbClr val="00B050"/>
                  </a:solidFill>
                  <a:latin typeface="Agency FB" panose="020B0503020202020204" pitchFamily="34" charset="0"/>
                </a:rPr>
                <a:t>Plots</a:t>
              </a:r>
              <a:endParaRPr lang="el-GR" sz="4400" dirty="0">
                <a:solidFill>
                  <a:srgbClr val="00B050"/>
                </a:solidFill>
              </a:endParaRPr>
            </a:p>
          </p:txBody>
        </p:sp>
        <p:pic>
          <p:nvPicPr>
            <p:cNvPr id="4" name="Graphic 3" descr="Scatterplot with solid fill">
              <a:extLst>
                <a:ext uri="{FF2B5EF4-FFF2-40B4-BE49-F238E27FC236}">
                  <a16:creationId xmlns:a16="http://schemas.microsoft.com/office/drawing/2014/main" id="{52B6D7CD-7167-403D-90A3-ABA65BBEB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535810" y="642399"/>
              <a:ext cx="725864" cy="725864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2482DE6-0C83-4E1C-9E75-3E307E533D46}"/>
              </a:ext>
            </a:extLst>
          </p:cNvPr>
          <p:cNvSpPr txBox="1"/>
          <p:nvPr/>
        </p:nvSpPr>
        <p:spPr>
          <a:xfrm>
            <a:off x="7182764" y="1524563"/>
            <a:ext cx="1146928" cy="83099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wrap="square" rtlCol="0" anchor="ctr">
            <a:spAutoFit/>
          </a:bodyPr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</a:rPr>
              <a:t>Cube</a:t>
            </a:r>
            <a:endParaRPr lang="el-GR" sz="4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DF1294B1-54D7-4CFE-8D78-B75BBFFD58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035" y="3036753"/>
            <a:ext cx="4714875" cy="3400425"/>
          </a:xfrm>
          <a:prstGeom prst="rect">
            <a:avLst/>
          </a:prstGeom>
        </p:spPr>
      </p:pic>
      <p:pic>
        <p:nvPicPr>
          <p:cNvPr id="14" name="Picture 13" descr="A picture containing floor, indoor, tiled, tile&#10;&#10;Description automatically generated">
            <a:extLst>
              <a:ext uri="{FF2B5EF4-FFF2-40B4-BE49-F238E27FC236}">
                <a16:creationId xmlns:a16="http://schemas.microsoft.com/office/drawing/2014/main" id="{BDC49DD8-0E7F-495D-BD93-36DDD3CE6E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3675" y="942068"/>
            <a:ext cx="2687206" cy="1995988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24A76E77-F09C-43CC-99E6-B6C99079672E}"/>
              </a:ext>
            </a:extLst>
          </p:cNvPr>
          <p:cNvGrpSpPr/>
          <p:nvPr/>
        </p:nvGrpSpPr>
        <p:grpSpPr>
          <a:xfrm>
            <a:off x="7031215" y="4955204"/>
            <a:ext cx="2006253" cy="1091165"/>
            <a:chOff x="1809946" y="4769963"/>
            <a:chExt cx="3487918" cy="1800519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0275814-5628-4684-8284-A851D4421304}"/>
                </a:ext>
              </a:extLst>
            </p:cNvPr>
            <p:cNvSpPr/>
            <p:nvPr/>
          </p:nvSpPr>
          <p:spPr>
            <a:xfrm>
              <a:off x="1809946" y="4769963"/>
              <a:ext cx="3487918" cy="1800519"/>
            </a:xfrm>
            <a:prstGeom prst="ellips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F6AF2E2-72BA-49FB-8689-5711FC0D47D4}"/>
                </a:ext>
              </a:extLst>
            </p:cNvPr>
            <p:cNvSpPr txBox="1"/>
            <p:nvPr/>
          </p:nvSpPr>
          <p:spPr>
            <a:xfrm>
              <a:off x="2144222" y="5027617"/>
              <a:ext cx="2899955" cy="1363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rgbClr val="00B050"/>
                  </a:solidFill>
                </a:rPr>
                <a:t>Parameters:</a:t>
              </a:r>
              <a:r>
                <a:rPr lang="en-US" sz="10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Initial rotation: random, Rotation axis: random, Albedo: 1, Source-Earth angle: 90 deg, Frames:</a:t>
              </a:r>
              <a:r>
                <a:rPr lang="el-GR" sz="10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</a:t>
              </a:r>
              <a:r>
                <a:rPr lang="en-US" sz="10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360.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l-GR" dirty="0"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9ADFE896-8F1A-4A8D-AFCA-BB729F7362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86690" y="943656"/>
            <a:ext cx="3033736" cy="19944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86B630B-5AAA-44B3-9985-08E96654F79A}"/>
              </a:ext>
            </a:extLst>
          </p:cNvPr>
          <p:cNvSpPr txBox="1"/>
          <p:nvPr/>
        </p:nvSpPr>
        <p:spPr>
          <a:xfrm>
            <a:off x="1066975" y="1585253"/>
            <a:ext cx="1439159" cy="83099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wrap="square" rtlCol="0" anchor="ctr">
            <a:spAutoFit/>
          </a:bodyPr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</a:rPr>
              <a:t>Mirtha</a:t>
            </a:r>
            <a:endParaRPr lang="el-GR" sz="4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8" name="Picture 27" descr="Chart, scatter chart&#10;&#10;Description automatically generated">
            <a:extLst>
              <a:ext uri="{FF2B5EF4-FFF2-40B4-BE49-F238E27FC236}">
                <a16:creationId xmlns:a16="http://schemas.microsoft.com/office/drawing/2014/main" id="{2B056098-225C-4D87-B363-E0F84640D8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22" y="3090305"/>
            <a:ext cx="4774236" cy="34020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ACF06E33-6DF8-4EE6-B8DF-63BAAB7310BE}"/>
              </a:ext>
            </a:extLst>
          </p:cNvPr>
          <p:cNvGrpSpPr/>
          <p:nvPr/>
        </p:nvGrpSpPr>
        <p:grpSpPr>
          <a:xfrm>
            <a:off x="3095022" y="4955205"/>
            <a:ext cx="1821850" cy="1146243"/>
            <a:chOff x="1809946" y="4769963"/>
            <a:chExt cx="3487918" cy="189140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6034A57-077C-4C99-86DA-FBB3E8681378}"/>
                </a:ext>
              </a:extLst>
            </p:cNvPr>
            <p:cNvSpPr/>
            <p:nvPr/>
          </p:nvSpPr>
          <p:spPr>
            <a:xfrm>
              <a:off x="1809946" y="4769963"/>
              <a:ext cx="3487918" cy="1800519"/>
            </a:xfrm>
            <a:prstGeom prst="ellips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F8B804B-D843-4C5D-AACE-AE2CA541627E}"/>
                </a:ext>
              </a:extLst>
            </p:cNvPr>
            <p:cNvSpPr txBox="1"/>
            <p:nvPr/>
          </p:nvSpPr>
          <p:spPr>
            <a:xfrm>
              <a:off x="2003195" y="5137107"/>
              <a:ext cx="3101418" cy="1524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solidFill>
                    <a:srgbClr val="00B050"/>
                  </a:solidFill>
                </a:rPr>
                <a:t>Parameters:</a:t>
              </a:r>
              <a:r>
                <a:rPr lang="en-US" sz="105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No initial rotation, Rotation axis: z, Albedo: 1, Source-Earth angle: 90 deg, Frames: 30.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l-GR" dirty="0"/>
            </a:p>
          </p:txBody>
        </p:sp>
      </p:grpSp>
    </p:spTree>
    <p:extLst>
      <p:ext uri="{BB962C8B-B14F-4D97-AF65-F5344CB8AC3E}">
        <p14:creationId xmlns:p14="http://schemas.microsoft.com/office/powerpoint/2010/main" val="3804201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EA7BFB0-2664-40F6-B677-3DCEF1E7C1C6}"/>
              </a:ext>
            </a:extLst>
          </p:cNvPr>
          <p:cNvGrpSpPr/>
          <p:nvPr/>
        </p:nvGrpSpPr>
        <p:grpSpPr>
          <a:xfrm>
            <a:off x="736845" y="584462"/>
            <a:ext cx="5055141" cy="841927"/>
            <a:chOff x="736845" y="584462"/>
            <a:chExt cx="5055141" cy="84192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F13D1F9-53E0-4B91-9151-172CAC3432B9}"/>
                </a:ext>
              </a:extLst>
            </p:cNvPr>
            <p:cNvSpPr txBox="1"/>
            <p:nvPr/>
          </p:nvSpPr>
          <p:spPr>
            <a:xfrm>
              <a:off x="736845" y="656948"/>
              <a:ext cx="441018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gency FB" panose="020B0503020202020204" pitchFamily="34" charset="0"/>
                </a:rPr>
                <a:t>Thoughts for the </a:t>
              </a:r>
              <a:r>
                <a:rPr lang="en-US" sz="4400" dirty="0">
                  <a:solidFill>
                    <a:srgbClr val="7030A0"/>
                  </a:solidFill>
                  <a:latin typeface="Agency FB" panose="020B0503020202020204" pitchFamily="34" charset="0"/>
                </a:rPr>
                <a:t>Future</a:t>
              </a:r>
              <a:endParaRPr lang="el-GR" sz="4400" dirty="0">
                <a:solidFill>
                  <a:srgbClr val="7030A0"/>
                </a:solidFill>
              </a:endParaRPr>
            </a:p>
          </p:txBody>
        </p:sp>
        <p:pic>
          <p:nvPicPr>
            <p:cNvPr id="4" name="Graphic 3" descr="Thought bubble with solid fill">
              <a:extLst>
                <a:ext uri="{FF2B5EF4-FFF2-40B4-BE49-F238E27FC236}">
                  <a16:creationId xmlns:a16="http://schemas.microsoft.com/office/drawing/2014/main" id="{07270ED9-FAEC-45D3-84E6-CDDB86492A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044912" y="584462"/>
              <a:ext cx="747074" cy="747074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1E9F7E2-D888-4ABA-BC80-66ED1F4A0F68}"/>
              </a:ext>
            </a:extLst>
          </p:cNvPr>
          <p:cNvGrpSpPr/>
          <p:nvPr/>
        </p:nvGrpSpPr>
        <p:grpSpPr>
          <a:xfrm>
            <a:off x="1091124" y="1599672"/>
            <a:ext cx="2705493" cy="2507530"/>
            <a:chOff x="1574275" y="2007910"/>
            <a:chExt cx="2705493" cy="2507530"/>
          </a:xfrm>
        </p:grpSpPr>
        <p:sp>
          <p:nvSpPr>
            <p:cNvPr id="7" name="Flowchart: Connector 6">
              <a:extLst>
                <a:ext uri="{FF2B5EF4-FFF2-40B4-BE49-F238E27FC236}">
                  <a16:creationId xmlns:a16="http://schemas.microsoft.com/office/drawing/2014/main" id="{08AB4E80-7D9A-493E-BE03-B52B97A868B3}"/>
                </a:ext>
              </a:extLst>
            </p:cNvPr>
            <p:cNvSpPr/>
            <p:nvPr/>
          </p:nvSpPr>
          <p:spPr>
            <a:xfrm>
              <a:off x="1574275" y="2007910"/>
              <a:ext cx="2705493" cy="2507530"/>
            </a:xfrm>
            <a:prstGeom prst="flowChartConnector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B9EF995-F9E9-44E4-921D-B8E8558AF3E9}"/>
                </a:ext>
              </a:extLst>
            </p:cNvPr>
            <p:cNvSpPr txBox="1"/>
            <p:nvPr/>
          </p:nvSpPr>
          <p:spPr>
            <a:xfrm>
              <a:off x="1574275" y="2594874"/>
              <a:ext cx="270549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7030A0"/>
                  </a:solidFill>
                </a:rPr>
                <a:t>More parameters will be added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i.e. the ability to analyze a black or grey body, the ability to upload more file types.</a:t>
              </a:r>
              <a:endParaRPr lang="el-GR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67DD819-BCF5-4FE2-BD8A-B1C52A859B48}"/>
              </a:ext>
            </a:extLst>
          </p:cNvPr>
          <p:cNvGrpSpPr/>
          <p:nvPr/>
        </p:nvGrpSpPr>
        <p:grpSpPr>
          <a:xfrm>
            <a:off x="3511178" y="3561547"/>
            <a:ext cx="2628916" cy="2507530"/>
            <a:chOff x="1574275" y="2007910"/>
            <a:chExt cx="2705493" cy="2507530"/>
          </a:xfrm>
        </p:grpSpPr>
        <p:sp>
          <p:nvSpPr>
            <p:cNvPr id="11" name="Flowchart: Connector 10">
              <a:extLst>
                <a:ext uri="{FF2B5EF4-FFF2-40B4-BE49-F238E27FC236}">
                  <a16:creationId xmlns:a16="http://schemas.microsoft.com/office/drawing/2014/main" id="{6DB6842E-28F4-49AE-BD90-60030F345461}"/>
                </a:ext>
              </a:extLst>
            </p:cNvPr>
            <p:cNvSpPr/>
            <p:nvPr/>
          </p:nvSpPr>
          <p:spPr>
            <a:xfrm>
              <a:off x="1574275" y="2007910"/>
              <a:ext cx="2705493" cy="2507530"/>
            </a:xfrm>
            <a:prstGeom prst="flowChartConnector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1BDB19-0861-4407-A684-6DA9427D27E1}"/>
                </a:ext>
              </a:extLst>
            </p:cNvPr>
            <p:cNvSpPr txBox="1"/>
            <p:nvPr/>
          </p:nvSpPr>
          <p:spPr>
            <a:xfrm>
              <a:off x="1574275" y="2594874"/>
              <a:ext cx="270549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7030A0"/>
                  </a:solidFill>
                </a:rPr>
                <a:t>Upgrading the GUI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i.e. projection of the estimated time, visualization, design.</a:t>
              </a:r>
              <a:endParaRPr lang="el-GR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D72C9C5-CAF8-4E11-AA86-D51C265B58E9}"/>
              </a:ext>
            </a:extLst>
          </p:cNvPr>
          <p:cNvGrpSpPr/>
          <p:nvPr/>
        </p:nvGrpSpPr>
        <p:grpSpPr>
          <a:xfrm>
            <a:off x="5854656" y="1455724"/>
            <a:ext cx="2705494" cy="2507530"/>
            <a:chOff x="1574274" y="2007910"/>
            <a:chExt cx="2705494" cy="2507530"/>
          </a:xfrm>
        </p:grpSpPr>
        <p:sp>
          <p:nvSpPr>
            <p:cNvPr id="14" name="Flowchart: Connector 13">
              <a:extLst>
                <a:ext uri="{FF2B5EF4-FFF2-40B4-BE49-F238E27FC236}">
                  <a16:creationId xmlns:a16="http://schemas.microsoft.com/office/drawing/2014/main" id="{49BD634B-5683-453B-A332-74DD4A7EA7AD}"/>
                </a:ext>
              </a:extLst>
            </p:cNvPr>
            <p:cNvSpPr/>
            <p:nvPr/>
          </p:nvSpPr>
          <p:spPr>
            <a:xfrm>
              <a:off x="1574275" y="2007910"/>
              <a:ext cx="2705493" cy="2507530"/>
            </a:xfrm>
            <a:prstGeom prst="flowChartConnector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F5E5FB0-3719-4B34-B303-A83E5B552A86}"/>
                </a:ext>
              </a:extLst>
            </p:cNvPr>
            <p:cNvSpPr txBox="1"/>
            <p:nvPr/>
          </p:nvSpPr>
          <p:spPr>
            <a:xfrm>
              <a:off x="1574274" y="2512558"/>
              <a:ext cx="270549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7030A0"/>
                  </a:solidFill>
                </a:rPr>
                <a:t>Dealing with the reverse problem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. We want to develop our app, so we are able to find the shape of an object, by analyzing its light curve.</a:t>
              </a:r>
              <a:endParaRPr lang="el-GR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85E22EC-5C34-466D-854E-C96B525C4F5F}"/>
              </a:ext>
            </a:extLst>
          </p:cNvPr>
          <p:cNvGrpSpPr/>
          <p:nvPr/>
        </p:nvGrpSpPr>
        <p:grpSpPr>
          <a:xfrm>
            <a:off x="8198134" y="3561547"/>
            <a:ext cx="2562520" cy="2507530"/>
            <a:chOff x="1574275" y="2007910"/>
            <a:chExt cx="2705493" cy="2507530"/>
          </a:xfrm>
        </p:grpSpPr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A34E6703-78C8-4CE4-84D8-A53A5FD03BFB}"/>
                </a:ext>
              </a:extLst>
            </p:cNvPr>
            <p:cNvSpPr/>
            <p:nvPr/>
          </p:nvSpPr>
          <p:spPr>
            <a:xfrm>
              <a:off x="1574275" y="2007910"/>
              <a:ext cx="2705493" cy="2507530"/>
            </a:xfrm>
            <a:prstGeom prst="flowChartConnector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4FD6887-0D94-4701-9155-8F312E550D01}"/>
                </a:ext>
              </a:extLst>
            </p:cNvPr>
            <p:cNvSpPr txBox="1"/>
            <p:nvPr/>
          </p:nvSpPr>
          <p:spPr>
            <a:xfrm>
              <a:off x="1574275" y="2554568"/>
              <a:ext cx="270549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7030A0"/>
                  </a:solidFill>
                </a:rPr>
                <a:t>Dealing with the errors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that exist due to the use of the shapely library, i.e. contact a specialist, use a different library.</a:t>
              </a:r>
              <a:endParaRPr lang="el-GR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8461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DB857C-1431-454F-B146-5411C7252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730F2E-A730-4499-945E-1B1EB0E91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290" y="1385738"/>
            <a:ext cx="4326903" cy="1069109"/>
          </a:xfrm>
        </p:spPr>
        <p:txBody>
          <a:bodyPr>
            <a:no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ILLUMINAT</a:t>
            </a:r>
            <a:r>
              <a:rPr lang="en-US" sz="7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3D</a:t>
            </a:r>
            <a:endParaRPr lang="el-GR" sz="72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03C30A-E2F3-451D-9002-33A5B311B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90" y="5189409"/>
            <a:ext cx="3324279" cy="683284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NASA’S SPACE APPS CHALLENGE</a:t>
            </a:r>
          </a:p>
          <a:p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2021|THESSALONIKI</a:t>
            </a:r>
            <a:endParaRPr lang="el-GR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BB15877E-67FC-46F8-B25B-B40A01FF0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90" y="3433850"/>
            <a:ext cx="3053918" cy="3053918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8C2331C1-7B10-4C6B-8DAE-3B7C25B4AAFF}"/>
              </a:ext>
            </a:extLst>
          </p:cNvPr>
          <p:cNvSpPr txBox="1">
            <a:spLocks/>
          </p:cNvSpPr>
          <p:nvPr/>
        </p:nvSpPr>
        <p:spPr>
          <a:xfrm>
            <a:off x="7782910" y="3515557"/>
            <a:ext cx="3852041" cy="154879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THANK YOU</a:t>
            </a: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, FOR YOUR ATTENTION!</a:t>
            </a:r>
            <a:endParaRPr lang="el-GR" sz="5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0972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338</Words>
  <Application>Microsoft Office PowerPoint</Application>
  <PresentationFormat>Widescreen</PresentationFormat>
  <Paragraphs>44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Agency FB</vt:lpstr>
      <vt:lpstr>Arial</vt:lpstr>
      <vt:lpstr>Calibri</vt:lpstr>
      <vt:lpstr>Calibri Light</vt:lpstr>
      <vt:lpstr>Cambria Math</vt:lpstr>
      <vt:lpstr>inherit</vt:lpstr>
      <vt:lpstr>Whitney</vt:lpstr>
      <vt:lpstr>Office Theme</vt:lpstr>
      <vt:lpstr>ILLUMINAT3D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ILLUMINAT3D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ILLUMINAT3D</dc:title>
  <dc:creator>Κωνσταντινα Ν</dc:creator>
  <cp:lastModifiedBy>Κωνσταντινα Ν</cp:lastModifiedBy>
  <cp:revision>7</cp:revision>
  <dcterms:created xsi:type="dcterms:W3CDTF">2021-10-03T19:22:54Z</dcterms:created>
  <dcterms:modified xsi:type="dcterms:W3CDTF">2021-10-03T19:53:03Z</dcterms:modified>
</cp:coreProperties>
</file>

<file path=docProps/thumbnail.jpeg>
</file>